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9" r:id="rId1"/>
  </p:sldMasterIdLst>
  <p:notesMasterIdLst>
    <p:notesMasterId r:id="rId18"/>
  </p:notesMasterIdLst>
  <p:handoutMasterIdLst>
    <p:handoutMasterId r:id="rId19"/>
  </p:handoutMasterIdLst>
  <p:sldIdLst>
    <p:sldId id="291" r:id="rId2"/>
    <p:sldId id="303" r:id="rId3"/>
    <p:sldId id="292" r:id="rId4"/>
    <p:sldId id="301" r:id="rId5"/>
    <p:sldId id="300" r:id="rId6"/>
    <p:sldId id="304" r:id="rId7"/>
    <p:sldId id="305" r:id="rId8"/>
    <p:sldId id="295" r:id="rId9"/>
    <p:sldId id="297" r:id="rId10"/>
    <p:sldId id="296" r:id="rId11"/>
    <p:sldId id="308" r:id="rId12"/>
    <p:sldId id="298" r:id="rId13"/>
    <p:sldId id="309" r:id="rId14"/>
    <p:sldId id="310" r:id="rId15"/>
    <p:sldId id="311" r:id="rId16"/>
    <p:sldId id="302" r:id="rId17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20"/>
      <p:bold r:id="rId21"/>
      <p:italic r:id="rId22"/>
      <p:boldItalic r:id="rId23"/>
    </p:embeddedFont>
    <p:embeddedFont>
      <p:font typeface="Open Sans ExtraBold" panose="020B0906030804020204" pitchFamily="34" charset="0"/>
      <p:bold r:id="rId24"/>
      <p:italic r:id="rId25"/>
      <p:boldItalic r:id="rId26"/>
    </p:embeddedFont>
    <p:embeddedFont>
      <p:font typeface="Open Sans SemiBold" panose="020B070603080402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24">
          <p15:clr>
            <a:srgbClr val="9AA0A6"/>
          </p15:clr>
        </p15:guide>
        <p15:guide id="4" pos="2976">
          <p15:clr>
            <a:srgbClr val="9AA0A6"/>
          </p15:clr>
        </p15:guide>
        <p15:guide id="5" pos="576">
          <p15:clr>
            <a:srgbClr val="9AA0A6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ssica Galiana" initials="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89C2"/>
    <a:srgbClr val="ECEEEF"/>
    <a:srgbClr val="D6DBD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13"/>
    <p:restoredTop sz="94830"/>
  </p:normalViewPr>
  <p:slideViewPr>
    <p:cSldViewPr snapToGrid="0">
      <p:cViewPr varScale="1">
        <p:scale>
          <a:sx n="162" d="100"/>
          <a:sy n="162" d="100"/>
        </p:scale>
        <p:origin x="1216" y="176"/>
      </p:cViewPr>
      <p:guideLst>
        <p:guide orient="horz" pos="1620"/>
        <p:guide pos="2880"/>
        <p:guide orient="horz" pos="324"/>
        <p:guide pos="2976"/>
        <p:guide pos="57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5" d="100"/>
          <a:sy n="95" d="100"/>
        </p:scale>
        <p:origin x="3720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894EE8A-541A-B646-90E4-FA20E6AD06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9A7F9D-BD4B-FC42-895E-62259E6C97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671D5-CB2F-B246-9DE2-24229F400F47}" type="datetimeFigureOut">
              <a:rPr lang="en-US" smtClean="0"/>
              <a:t>9/28/20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720015-FAA4-9242-8DA0-0F0320DC515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738F02-76C2-8E46-8389-0AAEE9DD8AE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C1548-0B42-A547-8480-A739FAD05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929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353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1546BC-923E-434A-AE9E-8067A931F0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Google Shape;6;p1">
            <a:extLst>
              <a:ext uri="{FF2B5EF4-FFF2-40B4-BE49-F238E27FC236}">
                <a16:creationId xmlns:a16="http://schemas.microsoft.com/office/drawing/2014/main" id="{5CB3A25B-3987-4A42-9F5A-07B15E68F5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05730" y="1900445"/>
            <a:ext cx="313254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endParaRPr dirty="0"/>
          </a:p>
        </p:txBody>
      </p:sp>
      <p:sp>
        <p:nvSpPr>
          <p:cNvPr id="8" name="Google Shape;7;p1">
            <a:extLst>
              <a:ext uri="{FF2B5EF4-FFF2-40B4-BE49-F238E27FC236}">
                <a16:creationId xmlns:a16="http://schemas.microsoft.com/office/drawing/2014/main" id="{BA1C6BF5-3F27-1B4A-A8B7-BBF08EBD589D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3482340" y="2571750"/>
            <a:ext cx="2179320" cy="111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14300" lvl="0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400">
                <a:solidFill>
                  <a:srgbClr val="0070C0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r>
              <a:rPr lang="en-US" dirty="0"/>
              <a:t>Presenter Name</a:t>
            </a:r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0D8E8B-6753-0B41-812E-B6D834D453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9146382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EDD8A8-805F-FD46-8673-ADBD284895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7176"/>
            <a:ext cx="9144000" cy="46091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61EF4D4-653A-B245-8B80-D8B2289815F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17902">
            <a:off x="161365" y="106694"/>
            <a:ext cx="9144000" cy="5143500"/>
          </a:xfrm>
          <a:prstGeom prst="rect">
            <a:avLst/>
          </a:prstGeom>
        </p:spPr>
      </p:pic>
      <p:sp>
        <p:nvSpPr>
          <p:cNvPr id="17" name="Google Shape;17;p4"/>
          <p:cNvSpPr txBox="1">
            <a:spLocks noGrp="1"/>
          </p:cNvSpPr>
          <p:nvPr>
            <p:ph type="title" hasCustomPrompt="1"/>
          </p:nvPr>
        </p:nvSpPr>
        <p:spPr>
          <a:xfrm>
            <a:off x="311700" y="24332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sz="2800" b="1" dirty="0">
                <a:solidFill>
                  <a:srgbClr val="113A60"/>
                </a:solidFill>
                <a:latin typeface="Open Sans"/>
                <a:ea typeface="Open Sans"/>
                <a:cs typeface="Open Sans"/>
                <a:sym typeface="Open Sans"/>
              </a:rPr>
              <a:t>Click to add title</a:t>
            </a:r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FEA8D33-894A-8442-B758-E3731F9F243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365" y="4111332"/>
            <a:ext cx="2097741" cy="92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001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5CAD08-6DC2-0E41-B6BB-F7CE687D58F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D57266-E243-DE4C-8B93-C3459510E3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329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hank You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FAEA4E-14F0-B64B-9DD6-0A6D9263DC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56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lang="en-US" sz="2800" b="1" dirty="0">
                <a:solidFill>
                  <a:srgbClr val="113A60"/>
                </a:solidFill>
                <a:latin typeface="Open Sans"/>
                <a:ea typeface="Open Sans"/>
                <a:cs typeface="Open Sans"/>
                <a:sym typeface="Open Sans"/>
              </a:rPr>
              <a:t>Click to add title</a:t>
            </a:r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0" r:id="rId2"/>
    <p:sldLayoutId id="2147483671" r:id="rId3"/>
    <p:sldLayoutId id="2147483667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0" marR="0" lvl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dk1"/>
        </a:buClr>
        <a:buSzPts val="2800"/>
        <a:buFont typeface="Arial"/>
        <a:buNone/>
        <a:tabLst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5;p13">
            <a:extLst>
              <a:ext uri="{FF2B5EF4-FFF2-40B4-BE49-F238E27FC236}">
                <a16:creationId xmlns:a16="http://schemas.microsoft.com/office/drawing/2014/main" id="{71661E02-3A73-D84B-803F-9816A3A3F314}"/>
              </a:ext>
            </a:extLst>
          </p:cNvPr>
          <p:cNvSpPr txBox="1"/>
          <p:nvPr/>
        </p:nvSpPr>
        <p:spPr>
          <a:xfrm rot="-50434">
            <a:off x="2664214" y="1817302"/>
            <a:ext cx="3742303" cy="46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1371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113A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Des Moines, IA Trailblazer User Group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2400" b="1" dirty="0">
              <a:solidFill>
                <a:srgbClr val="113A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113A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Let’s Get Flowing</a:t>
            </a:r>
          </a:p>
        </p:txBody>
      </p:sp>
    </p:spTree>
    <p:extLst>
      <p:ext uri="{BB962C8B-B14F-4D97-AF65-F5344CB8AC3E}">
        <p14:creationId xmlns:p14="http://schemas.microsoft.com/office/powerpoint/2010/main" val="1570605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5A89F2-1A23-1C4D-8D9F-9F118FB93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bg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Let’s Get Flowing: Session Five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9E0BF8-53AC-D847-A84C-14B4AADFE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604353"/>
            <a:ext cx="8520600" cy="2964521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</a:rPr>
              <a:t>Use Case:</a:t>
            </a:r>
            <a:endParaRPr lang="en-US" b="1" i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Jones Insurance wants their Customer Service team to call policy owners two weeks after a claim has closed.  </a:t>
            </a:r>
          </a:p>
          <a:p>
            <a:pPr lvl="2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Claims are managed in a custom object and which has a Closed Date field. 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accomplish this, we want to use a Scheduled Flow to find Claim and create Cases.  The Flow should run nightly and be assigned to the Customer Service Queue.</a:t>
            </a:r>
          </a:p>
          <a:p>
            <a:pPr lvl="1">
              <a:spcBef>
                <a:spcPts val="400"/>
              </a:spcBef>
            </a:pPr>
            <a:endParaRPr lang="en-US" b="1" i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B2CCB68-65EE-F746-8BC3-3356C0AAE0CD}"/>
              </a:ext>
            </a:extLst>
          </p:cNvPr>
          <p:cNvSpPr txBox="1">
            <a:spLocks/>
          </p:cNvSpPr>
          <p:nvPr/>
        </p:nvSpPr>
        <p:spPr>
          <a:xfrm>
            <a:off x="311699" y="92383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b="1" i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Scheduled Flows</a:t>
            </a:r>
          </a:p>
        </p:txBody>
      </p:sp>
    </p:spTree>
    <p:extLst>
      <p:ext uri="{BB962C8B-B14F-4D97-AF65-F5344CB8AC3E}">
        <p14:creationId xmlns:p14="http://schemas.microsoft.com/office/powerpoint/2010/main" val="1126778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5A89F2-1A23-1C4D-8D9F-9F118FB93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bg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Let’s Get Flowing: Session Five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5436585-30D9-8A4E-BC98-C849D63F377F}"/>
              </a:ext>
            </a:extLst>
          </p:cNvPr>
          <p:cNvSpPr txBox="1">
            <a:spLocks/>
          </p:cNvSpPr>
          <p:nvPr/>
        </p:nvSpPr>
        <p:spPr>
          <a:xfrm>
            <a:off x="311699" y="1604355"/>
            <a:ext cx="8520601" cy="296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Topics Covered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Constants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 Records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Global Variables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Global Actions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Debugging our Flow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Activating a Flow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B2CCB68-65EE-F746-8BC3-3356C0AAE0CD}"/>
              </a:ext>
            </a:extLst>
          </p:cNvPr>
          <p:cNvSpPr txBox="1">
            <a:spLocks/>
          </p:cNvSpPr>
          <p:nvPr/>
        </p:nvSpPr>
        <p:spPr>
          <a:xfrm>
            <a:off x="311699" y="92383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b="1" i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Scheduled Flows</a:t>
            </a:r>
          </a:p>
        </p:txBody>
      </p:sp>
    </p:spTree>
    <p:extLst>
      <p:ext uri="{BB962C8B-B14F-4D97-AF65-F5344CB8AC3E}">
        <p14:creationId xmlns:p14="http://schemas.microsoft.com/office/powerpoint/2010/main" val="1953091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5A89F2-1A23-1C4D-8D9F-9F118FB93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bg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Let’s Get Flowing: Session Six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9E0BF8-53AC-D847-A84C-14B4AADFE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604353"/>
            <a:ext cx="8520600" cy="2964521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</a:rPr>
              <a:t>Use Case: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Inside Sales needs the ability to quickly create multiple Task records for a selected group of Contacts.</a:t>
            </a:r>
          </a:p>
          <a:p>
            <a:pPr lvl="2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One or more Contacts will be selected from the Contact’s tab.</a:t>
            </a:r>
          </a:p>
          <a:p>
            <a:pPr lvl="2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Screen Flow must:</a:t>
            </a:r>
          </a:p>
          <a:p>
            <a:pPr lvl="3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Display the selected Contacts and allow the users to removed people from within the flow.</a:t>
            </a:r>
          </a:p>
          <a:p>
            <a:pPr lvl="3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Allow the users to define the Task fields</a:t>
            </a:r>
          </a:p>
          <a:p>
            <a:pPr lvl="1">
              <a:spcBef>
                <a:spcPts val="400"/>
              </a:spcBef>
            </a:pPr>
            <a:endParaRPr lang="en-US" b="1" i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B2CCB68-65EE-F746-8BC3-3356C0AAE0CD}"/>
              </a:ext>
            </a:extLst>
          </p:cNvPr>
          <p:cNvSpPr txBox="1">
            <a:spLocks/>
          </p:cNvSpPr>
          <p:nvPr/>
        </p:nvSpPr>
        <p:spPr>
          <a:xfrm>
            <a:off x="311699" y="92383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b="1" i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Using Lightning and Apex Components</a:t>
            </a:r>
          </a:p>
        </p:txBody>
      </p:sp>
    </p:spTree>
    <p:extLst>
      <p:ext uri="{BB962C8B-B14F-4D97-AF65-F5344CB8AC3E}">
        <p14:creationId xmlns:p14="http://schemas.microsoft.com/office/powerpoint/2010/main" val="3409896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5A89F2-1A23-1C4D-8D9F-9F118FB93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bg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Let’s Get Flowing: Session Six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5436585-30D9-8A4E-BC98-C849D63F377F}"/>
              </a:ext>
            </a:extLst>
          </p:cNvPr>
          <p:cNvSpPr txBox="1">
            <a:spLocks/>
          </p:cNvSpPr>
          <p:nvPr/>
        </p:nvSpPr>
        <p:spPr>
          <a:xfrm>
            <a:off x="4571999" y="1604355"/>
            <a:ext cx="4260301" cy="296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Topics Covered (continued)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Create Records 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Debugging our Flow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Running the Flow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B2CCB68-65EE-F746-8BC3-3356C0AAE0CD}"/>
              </a:ext>
            </a:extLst>
          </p:cNvPr>
          <p:cNvSpPr txBox="1">
            <a:spLocks/>
          </p:cNvSpPr>
          <p:nvPr/>
        </p:nvSpPr>
        <p:spPr>
          <a:xfrm>
            <a:off x="311699" y="92383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b="1" i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Using Lightning and Apex Components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4FFAA9D-B483-284E-8862-0ACF50308797}"/>
              </a:ext>
            </a:extLst>
          </p:cNvPr>
          <p:cNvSpPr txBox="1">
            <a:spLocks/>
          </p:cNvSpPr>
          <p:nvPr/>
        </p:nvSpPr>
        <p:spPr>
          <a:xfrm>
            <a:off x="311699" y="1604355"/>
            <a:ext cx="4260301" cy="296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Topics Covered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Installing Lightning Components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Assignments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Decisions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Apex Actions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Screens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Loop</a:t>
            </a:r>
          </a:p>
        </p:txBody>
      </p:sp>
    </p:spTree>
    <p:extLst>
      <p:ext uri="{BB962C8B-B14F-4D97-AF65-F5344CB8AC3E}">
        <p14:creationId xmlns:p14="http://schemas.microsoft.com/office/powerpoint/2010/main" val="495062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5A89F2-1A23-1C4D-8D9F-9F118FB93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bg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Let’s Get Flowing: Session Seven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9E0BF8-53AC-D847-A84C-14B4AADFE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604353"/>
            <a:ext cx="8520600" cy="2964521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</a:rPr>
              <a:t>Use Case:</a:t>
            </a:r>
            <a:endParaRPr lang="en-US" b="1" i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Salesforce encouraging the use of Flow over Process Builder, you’d like to begin transferring existing Process Builders over to Record-Trigger Flows. 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Modeling after the Account Automation Process Builder, we’ll create a before and after Record-Trigger Flow.</a:t>
            </a:r>
          </a:p>
          <a:p>
            <a:pPr lvl="1">
              <a:spcBef>
                <a:spcPts val="400"/>
              </a:spcBef>
            </a:pPr>
            <a:endParaRPr lang="en-US" b="1" i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B2CCB68-65EE-F746-8BC3-3356C0AAE0CD}"/>
              </a:ext>
            </a:extLst>
          </p:cNvPr>
          <p:cNvSpPr txBox="1">
            <a:spLocks/>
          </p:cNvSpPr>
          <p:nvPr/>
        </p:nvSpPr>
        <p:spPr>
          <a:xfrm>
            <a:off x="311699" y="92383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b="1" i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From Process Builder to Record Trigger Flow</a:t>
            </a:r>
          </a:p>
        </p:txBody>
      </p:sp>
    </p:spTree>
    <p:extLst>
      <p:ext uri="{BB962C8B-B14F-4D97-AF65-F5344CB8AC3E}">
        <p14:creationId xmlns:p14="http://schemas.microsoft.com/office/powerpoint/2010/main" val="1879186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5A89F2-1A23-1C4D-8D9F-9F118FB93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bg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Let’s Get Flowing: Session Seven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5436585-30D9-8A4E-BC98-C849D63F377F}"/>
              </a:ext>
            </a:extLst>
          </p:cNvPr>
          <p:cNvSpPr txBox="1">
            <a:spLocks/>
          </p:cNvSpPr>
          <p:nvPr/>
        </p:nvSpPr>
        <p:spPr>
          <a:xfrm>
            <a:off x="311699" y="1604355"/>
            <a:ext cx="8520601" cy="296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Topics Covered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Decisions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Assignments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Global Actions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Update Records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Debugging our Flow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Running the Flow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B2CCB68-65EE-F746-8BC3-3356C0AAE0CD}"/>
              </a:ext>
            </a:extLst>
          </p:cNvPr>
          <p:cNvSpPr txBox="1">
            <a:spLocks/>
          </p:cNvSpPr>
          <p:nvPr/>
        </p:nvSpPr>
        <p:spPr>
          <a:xfrm>
            <a:off x="311699" y="92383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b="1" i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From Process Builder to Record Trigger Flow</a:t>
            </a:r>
          </a:p>
        </p:txBody>
      </p:sp>
    </p:spTree>
    <p:extLst>
      <p:ext uri="{BB962C8B-B14F-4D97-AF65-F5344CB8AC3E}">
        <p14:creationId xmlns:p14="http://schemas.microsoft.com/office/powerpoint/2010/main" val="3335608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957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3061F5-C4BC-CB42-9397-A127FD52006B}"/>
              </a:ext>
            </a:extLst>
          </p:cNvPr>
          <p:cNvSpPr txBox="1"/>
          <p:nvPr/>
        </p:nvSpPr>
        <p:spPr>
          <a:xfrm>
            <a:off x="2016579" y="1543050"/>
            <a:ext cx="51434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solidFill>
                  <a:srgbClr val="002060"/>
                </a:solidFill>
              </a:rPr>
              <a:t>Guidelines:</a:t>
            </a:r>
          </a:p>
          <a:p>
            <a:pPr algn="ctr"/>
            <a:r>
              <a:rPr lang="en-US" dirty="0">
                <a:solidFill>
                  <a:srgbClr val="002060"/>
                </a:solidFill>
              </a:rPr>
              <a:t>Please Remain Muted </a:t>
            </a:r>
          </a:p>
          <a:p>
            <a:pPr algn="ctr"/>
            <a:r>
              <a:rPr lang="en-US" dirty="0">
                <a:solidFill>
                  <a:srgbClr val="002060"/>
                </a:solidFill>
              </a:rPr>
              <a:t>Post Questions in the Chat window</a:t>
            </a:r>
          </a:p>
          <a:p>
            <a:pPr algn="ctr"/>
            <a:r>
              <a:rPr lang="en-US" dirty="0">
                <a:solidFill>
                  <a:srgbClr val="002060"/>
                </a:solidFill>
              </a:rPr>
              <a:t>If time allows, we’ll have a Q&amp;A at the end</a:t>
            </a:r>
          </a:p>
          <a:p>
            <a:pPr algn="ctr"/>
            <a:endParaRPr lang="en-US" dirty="0">
              <a:solidFill>
                <a:srgbClr val="002060"/>
              </a:solidFill>
            </a:endParaRPr>
          </a:p>
          <a:p>
            <a:pPr algn="ctr"/>
            <a:r>
              <a:rPr lang="en-US" b="1" u="sng" dirty="0">
                <a:solidFill>
                  <a:srgbClr val="002060"/>
                </a:solidFill>
              </a:rPr>
              <a:t>Reminder:  </a:t>
            </a:r>
          </a:p>
          <a:p>
            <a:pPr algn="ctr"/>
            <a:r>
              <a:rPr lang="en-US" dirty="0">
                <a:solidFill>
                  <a:srgbClr val="002060"/>
                </a:solidFill>
              </a:rPr>
              <a:t>The session is being recorded and will be publicly shared</a:t>
            </a:r>
          </a:p>
          <a:p>
            <a:pPr algn="ctr"/>
            <a:endParaRPr lang="en-US" dirty="0">
              <a:solidFill>
                <a:srgbClr val="002060"/>
              </a:solidFill>
            </a:endParaRPr>
          </a:p>
          <a:p>
            <a:pPr algn="ctr"/>
            <a:r>
              <a:rPr lang="en-US" dirty="0">
                <a:solidFill>
                  <a:srgbClr val="002060"/>
                </a:solidFill>
              </a:rPr>
              <a:t>If your name is not clearly identified, please type your full name in the chat window so we’re able to check you in.</a:t>
            </a:r>
          </a:p>
        </p:txBody>
      </p:sp>
    </p:spTree>
    <p:extLst>
      <p:ext uri="{BB962C8B-B14F-4D97-AF65-F5344CB8AC3E}">
        <p14:creationId xmlns:p14="http://schemas.microsoft.com/office/powerpoint/2010/main" val="4131208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5A89F2-1A23-1C4D-8D9F-9F118FB93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bg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Let’s Get Flowing Schedule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199FBAA-325B-5D4C-8A9E-2D5CD35A1E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8680417"/>
              </p:ext>
            </p:extLst>
          </p:nvPr>
        </p:nvGraphicFramePr>
        <p:xfrm>
          <a:off x="311699" y="1060949"/>
          <a:ext cx="8520598" cy="29667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38716">
                  <a:extLst>
                    <a:ext uri="{9D8B030D-6E8A-4147-A177-3AD203B41FA5}">
                      <a16:colId xmlns:a16="http://schemas.microsoft.com/office/drawing/2014/main" val="169072933"/>
                    </a:ext>
                  </a:extLst>
                </a:gridCol>
                <a:gridCol w="2023614">
                  <a:extLst>
                    <a:ext uri="{9D8B030D-6E8A-4147-A177-3AD203B41FA5}">
                      <a16:colId xmlns:a16="http://schemas.microsoft.com/office/drawing/2014/main" val="2372232964"/>
                    </a:ext>
                  </a:extLst>
                </a:gridCol>
                <a:gridCol w="4358268">
                  <a:extLst>
                    <a:ext uri="{9D8B030D-6E8A-4147-A177-3AD203B41FA5}">
                      <a16:colId xmlns:a16="http://schemas.microsoft.com/office/drawing/2014/main" val="36669971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Trailblazer Guide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Topic*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725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lang="en-US" b="1" i="1" strike="sngStrike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T w="38100" cmpd="sng">
                      <a:noFill/>
                    </a:lnT>
                    <a:solidFill>
                      <a:srgbClr val="D6DBDE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trike="sngStrike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T w="38100" cmpd="sng">
                      <a:noFill/>
                    </a:lnT>
                    <a:solidFill>
                      <a:srgbClr val="D6DBDE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trike="noStrike" dirty="0">
                          <a:solidFill>
                            <a:srgbClr val="002060"/>
                          </a:solidFill>
                        </a:rPr>
                        <a:t>Automatically Add Leads to a Campaign</a:t>
                      </a:r>
                    </a:p>
                  </a:txBody>
                  <a:tcPr anchor="ctr">
                    <a:lnT w="38100" cmpd="sng">
                      <a:noFill/>
                    </a:lnT>
                    <a:solidFill>
                      <a:srgbClr val="D6DBDE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6490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b="1" i="1" strike="sngStrike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ECEE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trike="sngStrike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rgbClr val="ECEE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trike="noStrike" dirty="0">
                          <a:solidFill>
                            <a:srgbClr val="002060"/>
                          </a:solidFill>
                        </a:rPr>
                        <a:t>Clone Parent &amp; Child Records</a:t>
                      </a:r>
                    </a:p>
                  </a:txBody>
                  <a:tcPr anchor="ctr">
                    <a:solidFill>
                      <a:srgbClr val="ECEEE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244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b="1" i="1" strike="sngStrike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D6DBDE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trike="sngStrike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rgbClr val="D6DBDE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trike="noStrike" dirty="0">
                          <a:solidFill>
                            <a:srgbClr val="002060"/>
                          </a:solidFill>
                        </a:rPr>
                        <a:t>Create Account &amp; Contact with One Screen</a:t>
                      </a:r>
                    </a:p>
                  </a:txBody>
                  <a:tcPr anchor="ctr">
                    <a:solidFill>
                      <a:srgbClr val="D6DBDE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1031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b="1" i="1" strike="sngStrike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ECEE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trike="sngStrike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rgbClr val="ECEE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trike="noStrike" dirty="0">
                          <a:solidFill>
                            <a:srgbClr val="002060"/>
                          </a:solidFill>
                        </a:rPr>
                        <a:t>Flow Templates and Login Flows</a:t>
                      </a:r>
                    </a:p>
                  </a:txBody>
                  <a:tcPr anchor="ctr">
                    <a:solidFill>
                      <a:srgbClr val="ECEEE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754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b="1" i="1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D6DBDE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rgbClr val="D6DBDE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Scheduled Flow</a:t>
                      </a:r>
                    </a:p>
                  </a:txBody>
                  <a:tcPr anchor="ctr">
                    <a:solidFill>
                      <a:srgbClr val="D6DBDE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0545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b="1" i="1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ECEE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rgbClr val="ECEE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Using Lightning Components &amp; Apex Components</a:t>
                      </a:r>
                    </a:p>
                  </a:txBody>
                  <a:tcPr anchor="ctr">
                    <a:solidFill>
                      <a:srgbClr val="ECEEE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3984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b="0" i="0" dirty="0">
                        <a:solidFill>
                          <a:srgbClr val="00206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ECEE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rgbClr val="ECEEE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From Process Builder to Record Trigger Flows</a:t>
                      </a:r>
                    </a:p>
                  </a:txBody>
                  <a:tcPr anchor="ctr">
                    <a:solidFill>
                      <a:srgbClr val="ECEEE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86962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6C9ED00-63A0-2D43-B96D-4439CCBF36ED}"/>
              </a:ext>
            </a:extLst>
          </p:cNvPr>
          <p:cNvSpPr txBox="1"/>
          <p:nvPr/>
        </p:nvSpPr>
        <p:spPr>
          <a:xfrm>
            <a:off x="6251141" y="4546944"/>
            <a:ext cx="25811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</a:rPr>
              <a:t>* Topic and Guide may be modified</a:t>
            </a:r>
          </a:p>
        </p:txBody>
      </p:sp>
    </p:spTree>
    <p:extLst>
      <p:ext uri="{BB962C8B-B14F-4D97-AF65-F5344CB8AC3E}">
        <p14:creationId xmlns:p14="http://schemas.microsoft.com/office/powerpoint/2010/main" val="3232878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5A89F2-1A23-1C4D-8D9F-9F118FB93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bg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Let’s Get Flowing: Session One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9E0BF8-53AC-D847-A84C-14B4AADFE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604353"/>
            <a:ext cx="4260301" cy="2964521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en-US" sz="16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Basics of the Flow Builder</a:t>
            </a:r>
          </a:p>
          <a:p>
            <a:pPr>
              <a:spcBef>
                <a:spcPts val="400"/>
              </a:spcBef>
            </a:pPr>
            <a:r>
              <a:rPr lang="en-US" sz="16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Concepts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 Blocks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Flow Types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Flow Elements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Flow Resources</a:t>
            </a:r>
          </a:p>
          <a:p>
            <a:pPr>
              <a:spcBef>
                <a:spcPts val="400"/>
              </a:spcBef>
            </a:pPr>
            <a:r>
              <a:rPr lang="en-US" sz="16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Best Practices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5436585-30D9-8A4E-BC98-C849D63F377F}"/>
              </a:ext>
            </a:extLst>
          </p:cNvPr>
          <p:cNvSpPr txBox="1">
            <a:spLocks/>
          </p:cNvSpPr>
          <p:nvPr/>
        </p:nvSpPr>
        <p:spPr>
          <a:xfrm>
            <a:off x="4571999" y="1604355"/>
            <a:ext cx="4260301" cy="296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</a:pPr>
            <a:r>
              <a:rPr lang="en-US" sz="16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 the Flow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Variables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 Records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Create Records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Decisions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Send Email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Activating a Flow</a:t>
            </a:r>
          </a:p>
          <a:p>
            <a:pPr>
              <a:spcBef>
                <a:spcPts val="400"/>
              </a:spcBef>
            </a:pPr>
            <a:r>
              <a:rPr lang="en-US" sz="1600" b="1" i="1" dirty="0">
                <a:solidFill>
                  <a:schemeClr val="bg2"/>
                </a:solidFill>
              </a:rPr>
              <a:t>Process Builder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Flow Action</a:t>
            </a:r>
          </a:p>
          <a:p>
            <a:pPr>
              <a:spcBef>
                <a:spcPts val="400"/>
              </a:spcBef>
            </a:pPr>
            <a:r>
              <a:rPr lang="en-US" sz="1600" b="1" i="1" dirty="0">
                <a:solidFill>
                  <a:schemeClr val="bg2"/>
                </a:solidFill>
              </a:rPr>
              <a:t>Testing our Flow</a:t>
            </a:r>
            <a:endParaRPr lang="en-US" sz="1600" b="1" i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400"/>
              </a:spcBef>
            </a:pPr>
            <a:endParaRPr lang="en-US" sz="1600" b="1" i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B2CCB68-65EE-F746-8BC3-3356C0AAE0CD}"/>
              </a:ext>
            </a:extLst>
          </p:cNvPr>
          <p:cNvSpPr txBox="1">
            <a:spLocks/>
          </p:cNvSpPr>
          <p:nvPr/>
        </p:nvSpPr>
        <p:spPr>
          <a:xfrm>
            <a:off x="311699" y="92383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b="1" i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Automatically Add Leads to a Campaign</a:t>
            </a:r>
          </a:p>
        </p:txBody>
      </p:sp>
    </p:spTree>
    <p:extLst>
      <p:ext uri="{BB962C8B-B14F-4D97-AF65-F5344CB8AC3E}">
        <p14:creationId xmlns:p14="http://schemas.microsoft.com/office/powerpoint/2010/main" val="1766160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5A89F2-1A23-1C4D-8D9F-9F118FB93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bg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Let’s Get Flowing: Session One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9E0BF8-53AC-D847-A84C-14B4AADFE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604353"/>
            <a:ext cx="8520600" cy="2964521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</a:rPr>
              <a:t>Use Case:</a:t>
            </a:r>
            <a:endParaRPr lang="en-US" b="1" i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what to automatically add a Lead to the “Going with the Flow Newsletter” Campaign when they have a Lead Source of “Flow Webinar” and an email address.  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then want to email them to confirm they’d like to opt into our monthly newsletter.</a:t>
            </a:r>
          </a:p>
          <a:p>
            <a:pPr lvl="1">
              <a:spcBef>
                <a:spcPts val="400"/>
              </a:spcBef>
            </a:pPr>
            <a:endParaRPr lang="en-US" b="1" i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B2CCB68-65EE-F746-8BC3-3356C0AAE0CD}"/>
              </a:ext>
            </a:extLst>
          </p:cNvPr>
          <p:cNvSpPr txBox="1">
            <a:spLocks/>
          </p:cNvSpPr>
          <p:nvPr/>
        </p:nvSpPr>
        <p:spPr>
          <a:xfrm>
            <a:off x="311699" y="92383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b="1" i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Automatically Add Leads to a Campaign</a:t>
            </a:r>
          </a:p>
        </p:txBody>
      </p:sp>
    </p:spTree>
    <p:extLst>
      <p:ext uri="{BB962C8B-B14F-4D97-AF65-F5344CB8AC3E}">
        <p14:creationId xmlns:p14="http://schemas.microsoft.com/office/powerpoint/2010/main" val="4209184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5A89F2-1A23-1C4D-8D9F-9F118FB93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bg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Let’s Get Flowing: Session Two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9E0BF8-53AC-D847-A84C-14B4AADFE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604353"/>
            <a:ext cx="4260301" cy="2964521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en-US" sz="16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Basics of the Flow Builder</a:t>
            </a:r>
          </a:p>
          <a:p>
            <a:pPr>
              <a:spcBef>
                <a:spcPts val="400"/>
              </a:spcBef>
            </a:pPr>
            <a:r>
              <a:rPr lang="en-US" sz="16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Concepts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 Blocks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Flow Types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Flow Elements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Flow Resources</a:t>
            </a:r>
          </a:p>
          <a:p>
            <a:pPr>
              <a:spcBef>
                <a:spcPts val="400"/>
              </a:spcBef>
            </a:pPr>
            <a:r>
              <a:rPr lang="en-US" sz="16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Best Practices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5436585-30D9-8A4E-BC98-C849D63F377F}"/>
              </a:ext>
            </a:extLst>
          </p:cNvPr>
          <p:cNvSpPr txBox="1">
            <a:spLocks/>
          </p:cNvSpPr>
          <p:nvPr/>
        </p:nvSpPr>
        <p:spPr>
          <a:xfrm>
            <a:off x="4571999" y="1604355"/>
            <a:ext cx="4260301" cy="296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</a:pPr>
            <a:r>
              <a:rPr lang="en-US" sz="16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 the Flow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Variables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 Records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Create Records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Loops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Assignments</a:t>
            </a: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Screens</a:t>
            </a:r>
          </a:p>
          <a:p>
            <a:pPr lvl="1">
              <a:spcBef>
                <a:spcPts val="400"/>
              </a:spcBef>
            </a:pPr>
            <a:r>
              <a:rPr lang="en-US" sz="1200" b="1" i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Flow Faults</a:t>
            </a:r>
            <a:endParaRPr lang="en-US" sz="1200" b="1" i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spcBef>
                <a:spcPts val="400"/>
              </a:spcBef>
            </a:pPr>
            <a:r>
              <a:rPr lang="en-US" sz="1200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Activating a Flow</a:t>
            </a:r>
          </a:p>
          <a:p>
            <a:pPr>
              <a:spcBef>
                <a:spcPts val="400"/>
              </a:spcBef>
            </a:pPr>
            <a:r>
              <a:rPr lang="en-US" sz="1600" b="1" i="1" dirty="0">
                <a:solidFill>
                  <a:schemeClr val="bg2"/>
                </a:solidFill>
              </a:rPr>
              <a:t>Action Button</a:t>
            </a:r>
          </a:p>
          <a:p>
            <a:pPr>
              <a:spcBef>
                <a:spcPts val="400"/>
              </a:spcBef>
            </a:pPr>
            <a:r>
              <a:rPr lang="en-US" sz="1600" b="1" i="1" dirty="0">
                <a:solidFill>
                  <a:schemeClr val="bg2"/>
                </a:solidFill>
              </a:rPr>
              <a:t>Testing our Flow</a:t>
            </a:r>
            <a:endParaRPr lang="en-US" sz="1600" b="1" i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400"/>
              </a:spcBef>
            </a:pPr>
            <a:endParaRPr lang="en-US" sz="1600" b="1" i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B2CCB68-65EE-F746-8BC3-3356C0AAE0CD}"/>
              </a:ext>
            </a:extLst>
          </p:cNvPr>
          <p:cNvSpPr txBox="1">
            <a:spLocks/>
          </p:cNvSpPr>
          <p:nvPr/>
        </p:nvSpPr>
        <p:spPr>
          <a:xfrm>
            <a:off x="311699" y="92383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b="1" i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Clone Parent &amp; Child Records</a:t>
            </a:r>
          </a:p>
        </p:txBody>
      </p:sp>
    </p:spTree>
    <p:extLst>
      <p:ext uri="{BB962C8B-B14F-4D97-AF65-F5344CB8AC3E}">
        <p14:creationId xmlns:p14="http://schemas.microsoft.com/office/powerpoint/2010/main" val="3917855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5A89F2-1A23-1C4D-8D9F-9F118FB93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bg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Let’s Get Flowing: Session Two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9E0BF8-53AC-D847-A84C-14B4AADFE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604353"/>
            <a:ext cx="8520600" cy="2964521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</a:rPr>
              <a:t>Use Case:</a:t>
            </a:r>
            <a:endParaRPr lang="en-US" b="1" i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are a food manufacturer.  We provide sample products to both future and current customers.  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track sample request in a custom object called Sample Requests.  It has a child object, called Sample Request Products, for the sample product line items.  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flow will be initiated by an Action button to Clone the current Sample Request and its Product records.</a:t>
            </a:r>
          </a:p>
          <a:p>
            <a:pPr lvl="1">
              <a:spcBef>
                <a:spcPts val="400"/>
              </a:spcBef>
            </a:pPr>
            <a:endParaRPr lang="en-US" b="1" i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B2CCB68-65EE-F746-8BC3-3356C0AAE0CD}"/>
              </a:ext>
            </a:extLst>
          </p:cNvPr>
          <p:cNvSpPr txBox="1">
            <a:spLocks/>
          </p:cNvSpPr>
          <p:nvPr/>
        </p:nvSpPr>
        <p:spPr>
          <a:xfrm>
            <a:off x="311699" y="92383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b="1" i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Clone Parent &amp; Child Records</a:t>
            </a:r>
          </a:p>
        </p:txBody>
      </p:sp>
    </p:spTree>
    <p:extLst>
      <p:ext uri="{BB962C8B-B14F-4D97-AF65-F5344CB8AC3E}">
        <p14:creationId xmlns:p14="http://schemas.microsoft.com/office/powerpoint/2010/main" val="919968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5A89F2-1A23-1C4D-8D9F-9F118FB93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bg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Let’s Get Flowing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9E0BF8-53AC-D847-A84C-14B4AADFE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604353"/>
            <a:ext cx="4260301" cy="2964521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</a:rPr>
              <a:t>Use Case:</a:t>
            </a:r>
            <a:endParaRPr lang="en-US" b="1" i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User adoption has been problematic.  The primary complaint is that it’s too many steps to create an Account and Contact.  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We’ll create a screen flow that allows us to capture basic Account and Contact data on a single screen.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5436585-30D9-8A4E-BC98-C849D63F377F}"/>
              </a:ext>
            </a:extLst>
          </p:cNvPr>
          <p:cNvSpPr txBox="1">
            <a:spLocks/>
          </p:cNvSpPr>
          <p:nvPr/>
        </p:nvSpPr>
        <p:spPr>
          <a:xfrm>
            <a:off x="4571999" y="1604355"/>
            <a:ext cx="4260301" cy="296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Topics Covered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Variables</a:t>
            </a:r>
          </a:p>
          <a:p>
            <a:pPr lvl="2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 and Output Variables</a:t>
            </a:r>
          </a:p>
          <a:p>
            <a:pPr lvl="2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Best Practices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Screens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Assignments 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Create Records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Debugging our Flow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Running the Flow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B2CCB68-65EE-F746-8BC3-3356C0AAE0CD}"/>
              </a:ext>
            </a:extLst>
          </p:cNvPr>
          <p:cNvSpPr txBox="1">
            <a:spLocks/>
          </p:cNvSpPr>
          <p:nvPr/>
        </p:nvSpPr>
        <p:spPr>
          <a:xfrm>
            <a:off x="311699" y="92383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b="1" i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Session Three:  Screen Flow</a:t>
            </a:r>
          </a:p>
        </p:txBody>
      </p:sp>
    </p:spTree>
    <p:extLst>
      <p:ext uri="{BB962C8B-B14F-4D97-AF65-F5344CB8AC3E}">
        <p14:creationId xmlns:p14="http://schemas.microsoft.com/office/powerpoint/2010/main" val="482295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5A89F2-1A23-1C4D-8D9F-9F118FB93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bg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Let’s Get Flowing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9E0BF8-53AC-D847-A84C-14B4AADFE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604353"/>
            <a:ext cx="4260301" cy="2964521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</a:rPr>
              <a:t>Use Case:</a:t>
            </a:r>
            <a:endParaRPr lang="en-US" b="1" i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want users to update their User Profile.  To do this, we want to use a pre-built flow template and have it auto-launch when users log into Salesforce.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5436585-30D9-8A4E-BC98-C849D63F377F}"/>
              </a:ext>
            </a:extLst>
          </p:cNvPr>
          <p:cNvSpPr txBox="1">
            <a:spLocks/>
          </p:cNvSpPr>
          <p:nvPr/>
        </p:nvSpPr>
        <p:spPr>
          <a:xfrm>
            <a:off x="4571999" y="1604355"/>
            <a:ext cx="4260301" cy="296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Topics Covered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Flow Templates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Login Flows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Debugging our Flow</a:t>
            </a:r>
          </a:p>
          <a:p>
            <a:pPr lvl="1">
              <a:spcBef>
                <a:spcPts val="400"/>
              </a:spcBef>
            </a:pPr>
            <a:r>
              <a:rPr lang="en-US" b="1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Running the Flow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B2CCB68-65EE-F746-8BC3-3356C0AAE0CD}"/>
              </a:ext>
            </a:extLst>
          </p:cNvPr>
          <p:cNvSpPr txBox="1">
            <a:spLocks/>
          </p:cNvSpPr>
          <p:nvPr/>
        </p:nvSpPr>
        <p:spPr>
          <a:xfrm>
            <a:off x="311699" y="92383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b="1" i="1" dirty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Session Four:  Flow Templates</a:t>
            </a:r>
          </a:p>
        </p:txBody>
      </p:sp>
    </p:spTree>
    <p:extLst>
      <p:ext uri="{BB962C8B-B14F-4D97-AF65-F5344CB8AC3E}">
        <p14:creationId xmlns:p14="http://schemas.microsoft.com/office/powerpoint/2010/main" val="155182961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3378</TotalTime>
  <Words>786</Words>
  <Application>Microsoft Macintosh PowerPoint</Application>
  <PresentationFormat>On-screen Show (16:9)</PresentationFormat>
  <Paragraphs>147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Open Sans ExtraBold</vt:lpstr>
      <vt:lpstr>Open Sans</vt:lpstr>
      <vt:lpstr>Open Sans SemiBold</vt:lpstr>
      <vt:lpstr>Arial</vt:lpstr>
      <vt:lpstr>Simple Light</vt:lpstr>
      <vt:lpstr>PowerPoint Presentation</vt:lpstr>
      <vt:lpstr>PowerPoint Presentation</vt:lpstr>
      <vt:lpstr>Let’s Get Flowing Schedule</vt:lpstr>
      <vt:lpstr>Let’s Get Flowing: Session One</vt:lpstr>
      <vt:lpstr>Let’s Get Flowing: Session One</vt:lpstr>
      <vt:lpstr>Let’s Get Flowing: Session Two</vt:lpstr>
      <vt:lpstr>Let’s Get Flowing: Session Two</vt:lpstr>
      <vt:lpstr>Let’s Get Flowing</vt:lpstr>
      <vt:lpstr>Let’s Get Flowing</vt:lpstr>
      <vt:lpstr>Let’s Get Flowing: Session Five</vt:lpstr>
      <vt:lpstr>Let’s Get Flowing: Session Five</vt:lpstr>
      <vt:lpstr>Let’s Get Flowing: Session Six</vt:lpstr>
      <vt:lpstr>Let’s Get Flowing: Session Six</vt:lpstr>
      <vt:lpstr>Let’s Get Flowing: Session Seven</vt:lpstr>
      <vt:lpstr>Let’s Get Flowing: Session Seven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Terry Miller</cp:lastModifiedBy>
  <cp:revision>126</cp:revision>
  <dcterms:modified xsi:type="dcterms:W3CDTF">2020-09-28T13:07:55Z</dcterms:modified>
</cp:coreProperties>
</file>